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90" r:id="rId3"/>
    <p:sldId id="276" r:id="rId4"/>
    <p:sldId id="294" r:id="rId5"/>
    <p:sldId id="286" r:id="rId6"/>
    <p:sldId id="283" r:id="rId7"/>
    <p:sldId id="291" r:id="rId8"/>
    <p:sldId id="274" r:id="rId9"/>
    <p:sldId id="296" r:id="rId10"/>
    <p:sldId id="292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29EF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665E29-3D2D-46FA-BE0D-B758317D211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37F270-B743-41EC-B619-B13035FC63F6}">
      <dgm:prSet phldr="0"/>
      <dgm:spPr/>
      <dgm:t>
        <a:bodyPr/>
        <a:lstStyle/>
        <a:p>
          <a:pPr algn="l" rtl="0"/>
          <a:r>
            <a:rPr lang="en-US">
              <a:solidFill>
                <a:schemeClr val="bg1"/>
              </a:solidFill>
              <a:latin typeface="Avenir Next LT Pro"/>
            </a:rPr>
            <a:t>Dynamic market makes accurate</a:t>
          </a:r>
          <a:r>
            <a:rPr lang="en-US" b="0">
              <a:solidFill>
                <a:schemeClr val="bg1"/>
              </a:solidFill>
              <a:latin typeface="Avenir Next LT Pro"/>
            </a:rPr>
            <a:t> price prediction difficult.</a:t>
          </a:r>
        </a:p>
      </dgm:t>
    </dgm:pt>
    <dgm:pt modelId="{85246B80-A01D-49FD-9FFB-5407C5AA9303}" type="parTrans" cxnId="{20FA3A3D-4390-4C49-BC4F-8F736F82FB83}">
      <dgm:prSet/>
      <dgm:spPr/>
    </dgm:pt>
    <dgm:pt modelId="{09C5CD7E-DB4C-4D1D-A16F-197108D1632A}" type="sibTrans" cxnId="{20FA3A3D-4390-4C49-BC4F-8F736F82FB83}">
      <dgm:prSet/>
      <dgm:spPr/>
    </dgm:pt>
    <dgm:pt modelId="{C2DD44C9-F4DB-4FE8-BC35-FA8567639CB8}">
      <dgm:prSet phldr="0"/>
      <dgm:spPr/>
      <dgm:t>
        <a:bodyPr/>
        <a:lstStyle/>
        <a:p>
          <a:pPr algn="l"/>
          <a:r>
            <a:rPr lang="en-US">
              <a:solidFill>
                <a:schemeClr val="bg1"/>
              </a:solidFill>
              <a:latin typeface="Avenir Next LT Pro"/>
            </a:rPr>
            <a:t>Need for a model that uses detailed parameters (e.g., location, size) for precise estimations.</a:t>
          </a:r>
        </a:p>
      </dgm:t>
    </dgm:pt>
    <dgm:pt modelId="{517DDA9B-FC72-4672-9D21-B8D7EFC5436E}" type="parTrans" cxnId="{97CE75C8-E61D-4FB5-966A-40A262950BE2}">
      <dgm:prSet/>
      <dgm:spPr/>
    </dgm:pt>
    <dgm:pt modelId="{7A1D763E-15BE-43ED-B09B-2CCAC1D67CD1}" type="sibTrans" cxnId="{97CE75C8-E61D-4FB5-966A-40A262950BE2}">
      <dgm:prSet/>
      <dgm:spPr/>
    </dgm:pt>
    <dgm:pt modelId="{C1B582C6-0D45-46BD-B55C-78A71A7E5C08}">
      <dgm:prSet phldr="0"/>
      <dgm:spPr/>
      <dgm:t>
        <a:bodyPr/>
        <a:lstStyle/>
        <a:p>
          <a:pPr algn="l" rtl="0"/>
          <a:r>
            <a:rPr lang="en-US">
              <a:solidFill>
                <a:schemeClr val="bg1"/>
              </a:solidFill>
              <a:latin typeface="Avenir Next LT Pro"/>
              <a:ea typeface="Calibri"/>
              <a:cs typeface="Calibri"/>
            </a:rPr>
            <a:t>Objective: Equip buyers and sellers with accurate price insights.</a:t>
          </a:r>
          <a:endParaRPr lang="en-US">
            <a:solidFill>
              <a:schemeClr val="bg1"/>
            </a:solidFill>
            <a:latin typeface="Avenir Next LT Pro"/>
          </a:endParaRPr>
        </a:p>
      </dgm:t>
    </dgm:pt>
    <dgm:pt modelId="{D886D0D3-6F83-41EE-A0AB-18005C279A21}" type="parTrans" cxnId="{62ECF31C-6BE2-461D-B4D2-17D5CA90C426}">
      <dgm:prSet/>
      <dgm:spPr/>
    </dgm:pt>
    <dgm:pt modelId="{001E548F-B6F6-4A67-8924-07D02AED52ED}" type="sibTrans" cxnId="{62ECF31C-6BE2-461D-B4D2-17D5CA90C426}">
      <dgm:prSet/>
      <dgm:spPr/>
    </dgm:pt>
    <dgm:pt modelId="{6CA7887E-DFE2-46BD-A428-3E022D21F2C1}" type="pres">
      <dgm:prSet presAssocID="{C1665E29-3D2D-46FA-BE0D-B758317D2114}" presName="linear" presStyleCnt="0">
        <dgm:presLayoutVars>
          <dgm:animLvl val="lvl"/>
          <dgm:resizeHandles val="exact"/>
        </dgm:presLayoutVars>
      </dgm:prSet>
      <dgm:spPr/>
    </dgm:pt>
    <dgm:pt modelId="{D33BD1FA-E931-4752-9758-6727125552C1}" type="pres">
      <dgm:prSet presAssocID="{C1B582C6-0D45-46BD-B55C-78A71A7E5C0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929BD57-8B10-4B61-8162-D9574D130512}" type="pres">
      <dgm:prSet presAssocID="{001E548F-B6F6-4A67-8924-07D02AED52ED}" presName="spacer" presStyleCnt="0"/>
      <dgm:spPr/>
    </dgm:pt>
    <dgm:pt modelId="{A2113E87-FEB9-4449-B24D-D4E20E987829}" type="pres">
      <dgm:prSet presAssocID="{7137F270-B743-41EC-B619-B13035FC63F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5130C36-1EA7-4523-A595-479CB993DAFE}" type="pres">
      <dgm:prSet presAssocID="{09C5CD7E-DB4C-4D1D-A16F-197108D1632A}" presName="spacer" presStyleCnt="0"/>
      <dgm:spPr/>
    </dgm:pt>
    <dgm:pt modelId="{B1EC2356-730B-436E-B05B-0A5427B25F7D}" type="pres">
      <dgm:prSet presAssocID="{C2DD44C9-F4DB-4FE8-BC35-FA8567639CB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2ECF31C-6BE2-461D-B4D2-17D5CA90C426}" srcId="{C1665E29-3D2D-46FA-BE0D-B758317D2114}" destId="{C1B582C6-0D45-46BD-B55C-78A71A7E5C08}" srcOrd="0" destOrd="0" parTransId="{D886D0D3-6F83-41EE-A0AB-18005C279A21}" sibTransId="{001E548F-B6F6-4A67-8924-07D02AED52ED}"/>
    <dgm:cxn modelId="{20FA3A3D-4390-4C49-BC4F-8F736F82FB83}" srcId="{C1665E29-3D2D-46FA-BE0D-B758317D2114}" destId="{7137F270-B743-41EC-B619-B13035FC63F6}" srcOrd="1" destOrd="0" parTransId="{85246B80-A01D-49FD-9FFB-5407C5AA9303}" sibTransId="{09C5CD7E-DB4C-4D1D-A16F-197108D1632A}"/>
    <dgm:cxn modelId="{233E6662-D315-4CE4-9BCF-C8D8492536B8}" type="presOf" srcId="{C1665E29-3D2D-46FA-BE0D-B758317D2114}" destId="{6CA7887E-DFE2-46BD-A428-3E022D21F2C1}" srcOrd="0" destOrd="0" presId="urn:microsoft.com/office/officeart/2005/8/layout/vList2"/>
    <dgm:cxn modelId="{93EE7D65-36BA-4A54-AE8F-D0AD44A7DC32}" type="presOf" srcId="{7137F270-B743-41EC-B619-B13035FC63F6}" destId="{A2113E87-FEB9-4449-B24D-D4E20E987829}" srcOrd="0" destOrd="0" presId="urn:microsoft.com/office/officeart/2005/8/layout/vList2"/>
    <dgm:cxn modelId="{A85D8B7D-6544-4A18-9814-A07965E4EC81}" type="presOf" srcId="{C1B582C6-0D45-46BD-B55C-78A71A7E5C08}" destId="{D33BD1FA-E931-4752-9758-6727125552C1}" srcOrd="0" destOrd="0" presId="urn:microsoft.com/office/officeart/2005/8/layout/vList2"/>
    <dgm:cxn modelId="{1F3DA9AA-E6CA-4F32-B4EB-CA46491C4A8E}" type="presOf" srcId="{C2DD44C9-F4DB-4FE8-BC35-FA8567639CB8}" destId="{B1EC2356-730B-436E-B05B-0A5427B25F7D}" srcOrd="0" destOrd="0" presId="urn:microsoft.com/office/officeart/2005/8/layout/vList2"/>
    <dgm:cxn modelId="{97CE75C8-E61D-4FB5-966A-40A262950BE2}" srcId="{C1665E29-3D2D-46FA-BE0D-B758317D2114}" destId="{C2DD44C9-F4DB-4FE8-BC35-FA8567639CB8}" srcOrd="2" destOrd="0" parTransId="{517DDA9B-FC72-4672-9D21-B8D7EFC5436E}" sibTransId="{7A1D763E-15BE-43ED-B09B-2CCAC1D67CD1}"/>
    <dgm:cxn modelId="{B4B421FA-415F-4862-8A42-932D3029749D}" type="presParOf" srcId="{6CA7887E-DFE2-46BD-A428-3E022D21F2C1}" destId="{D33BD1FA-E931-4752-9758-6727125552C1}" srcOrd="0" destOrd="0" presId="urn:microsoft.com/office/officeart/2005/8/layout/vList2"/>
    <dgm:cxn modelId="{118826EC-5352-4FBB-8E0F-77C2C1A15A36}" type="presParOf" srcId="{6CA7887E-DFE2-46BD-A428-3E022D21F2C1}" destId="{5929BD57-8B10-4B61-8162-D9574D130512}" srcOrd="1" destOrd="0" presId="urn:microsoft.com/office/officeart/2005/8/layout/vList2"/>
    <dgm:cxn modelId="{C1377895-C179-4957-8DDB-0313BA9AB5C9}" type="presParOf" srcId="{6CA7887E-DFE2-46BD-A428-3E022D21F2C1}" destId="{A2113E87-FEB9-4449-B24D-D4E20E987829}" srcOrd="2" destOrd="0" presId="urn:microsoft.com/office/officeart/2005/8/layout/vList2"/>
    <dgm:cxn modelId="{93FE343F-4E0F-48B5-99C4-51C9E1335663}" type="presParOf" srcId="{6CA7887E-DFE2-46BD-A428-3E022D21F2C1}" destId="{25130C36-1EA7-4523-A595-479CB993DAFE}" srcOrd="3" destOrd="0" presId="urn:microsoft.com/office/officeart/2005/8/layout/vList2"/>
    <dgm:cxn modelId="{A4532ADF-F06D-436E-B217-78ED7CEB38EF}" type="presParOf" srcId="{6CA7887E-DFE2-46BD-A428-3E022D21F2C1}" destId="{B1EC2356-730B-436E-B05B-0A5427B25F7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FC2F60D-D45F-4D90-B6BA-9E619648C22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153CB6F-52B3-495D-A308-DCDFEAD6B1D8}">
      <dgm:prSet phldr="0"/>
      <dgm:spPr/>
      <dgm:t>
        <a:bodyPr/>
        <a:lstStyle/>
        <a:p>
          <a:r>
            <a:rPr lang="en-US" err="1">
              <a:latin typeface="Avenir Next LT Pro"/>
            </a:rPr>
            <a:t>StandardScaler</a:t>
          </a:r>
          <a:r>
            <a:rPr lang="en-US">
              <a:latin typeface="Avenir Next LT Pro"/>
            </a:rPr>
            <a:t> was implemented to scale the numerical variables.</a:t>
          </a:r>
        </a:p>
      </dgm:t>
    </dgm:pt>
    <dgm:pt modelId="{C233FC72-2025-4B9D-85BC-3163A1E5D300}" type="parTrans" cxnId="{6D17FE21-1E66-4F91-AF04-6D543D590077}">
      <dgm:prSet/>
      <dgm:spPr/>
      <dgm:t>
        <a:bodyPr/>
        <a:lstStyle/>
        <a:p>
          <a:endParaRPr lang="en-US"/>
        </a:p>
      </dgm:t>
    </dgm:pt>
    <dgm:pt modelId="{EC6CF2C2-D2D2-446D-876F-2B241F7138BE}" type="sibTrans" cxnId="{6D17FE21-1E66-4F91-AF04-6D543D590077}">
      <dgm:prSet/>
      <dgm:spPr/>
      <dgm:t>
        <a:bodyPr/>
        <a:lstStyle/>
        <a:p>
          <a:endParaRPr lang="en-US"/>
        </a:p>
      </dgm:t>
    </dgm:pt>
    <dgm:pt modelId="{04F3ED31-3F01-447D-97A0-5FAF1E656892}">
      <dgm:prSet phldr="0"/>
      <dgm:spPr/>
      <dgm:t>
        <a:bodyPr/>
        <a:lstStyle/>
        <a:p>
          <a:pPr rtl="0"/>
          <a:r>
            <a:rPr lang="en-US" err="1">
              <a:latin typeface="Avenir Next LT Pro"/>
            </a:rPr>
            <a:t>OneHotEncoder</a:t>
          </a:r>
          <a:r>
            <a:rPr lang="en-US">
              <a:latin typeface="Avenir Next LT Pro"/>
            </a:rPr>
            <a:t>, </a:t>
          </a:r>
          <a:r>
            <a:rPr lang="en-US" err="1">
              <a:latin typeface="Avenir Next LT Pro"/>
            </a:rPr>
            <a:t>OrdinalEncoder</a:t>
          </a:r>
          <a:r>
            <a:rPr lang="en-US">
              <a:latin typeface="Avenir Next LT Pro"/>
            </a:rPr>
            <a:t> were implemented to create dummy variables for categorical variables.</a:t>
          </a:r>
        </a:p>
      </dgm:t>
    </dgm:pt>
    <dgm:pt modelId="{E52B576A-476B-4D7D-B853-D1AE00E5FEE6}" type="parTrans" cxnId="{E88FFDCD-CFC1-4D8E-9F39-A33BE768961D}">
      <dgm:prSet/>
      <dgm:spPr/>
      <dgm:t>
        <a:bodyPr/>
        <a:lstStyle/>
        <a:p>
          <a:endParaRPr lang="en-US"/>
        </a:p>
      </dgm:t>
    </dgm:pt>
    <dgm:pt modelId="{F5D52C45-F6CC-4288-8CDF-920C48895D88}" type="sibTrans" cxnId="{E88FFDCD-CFC1-4D8E-9F39-A33BE768961D}">
      <dgm:prSet/>
      <dgm:spPr/>
      <dgm:t>
        <a:bodyPr/>
        <a:lstStyle/>
        <a:p>
          <a:endParaRPr lang="en-US"/>
        </a:p>
      </dgm:t>
    </dgm:pt>
    <dgm:pt modelId="{AA9F9D00-FADB-4546-B655-5B061362D559}">
      <dgm:prSet phldr="0"/>
      <dgm:spPr/>
      <dgm:t>
        <a:bodyPr/>
        <a:lstStyle/>
        <a:p>
          <a:pPr rtl="0"/>
          <a:r>
            <a:rPr lang="en-US">
              <a:latin typeface="Avenir Next LT Pro"/>
            </a:rPr>
            <a:t> Hyperparameter tuning was also successfully implemented.</a:t>
          </a:r>
        </a:p>
      </dgm:t>
    </dgm:pt>
    <dgm:pt modelId="{E2EFD4DA-6276-437F-8D3F-17034C0DAFC5}" type="parTrans" cxnId="{2470F59B-BF7E-4240-BBAD-59C28A1B9E0A}">
      <dgm:prSet/>
      <dgm:spPr/>
      <dgm:t>
        <a:bodyPr/>
        <a:lstStyle/>
        <a:p>
          <a:endParaRPr lang="en-US"/>
        </a:p>
      </dgm:t>
    </dgm:pt>
    <dgm:pt modelId="{3AC57C05-CF21-49A1-8895-0DCDE8A81DA6}" type="sibTrans" cxnId="{2470F59B-BF7E-4240-BBAD-59C28A1B9E0A}">
      <dgm:prSet/>
      <dgm:spPr/>
      <dgm:t>
        <a:bodyPr/>
        <a:lstStyle/>
        <a:p>
          <a:endParaRPr lang="en-US"/>
        </a:p>
      </dgm:t>
    </dgm:pt>
    <dgm:pt modelId="{5919EACD-F192-4DB8-8C17-463DF72702A1}">
      <dgm:prSet phldr="0"/>
      <dgm:spPr/>
      <dgm:t>
        <a:bodyPr/>
        <a:lstStyle/>
        <a:p>
          <a:pPr rtl="0"/>
          <a:r>
            <a:rPr lang="en-US">
              <a:latin typeface="Avenir Next LT Pro"/>
            </a:rPr>
            <a:t>Successfully deployed the Interface to the </a:t>
          </a:r>
          <a:r>
            <a:rPr lang="en-US" err="1">
              <a:latin typeface="Avenir Next LT Pro"/>
            </a:rPr>
            <a:t>Streamlit</a:t>
          </a:r>
          <a:r>
            <a:rPr lang="en-US">
              <a:latin typeface="Avenir Next LT Pro"/>
            </a:rPr>
            <a:t> Cloud using </a:t>
          </a:r>
          <a:r>
            <a:rPr lang="en-US" err="1">
              <a:latin typeface="Avenir Next LT Pro"/>
            </a:rPr>
            <a:t>Streamlit</a:t>
          </a:r>
          <a:r>
            <a:rPr lang="en-US">
              <a:latin typeface="Avenir Next LT Pro"/>
            </a:rPr>
            <a:t> application in Python.</a:t>
          </a:r>
        </a:p>
      </dgm:t>
    </dgm:pt>
    <dgm:pt modelId="{99A2A4D5-32EA-4409-9A15-39B5F11E2476}" type="parTrans" cxnId="{77128AC7-81DB-4B02-8816-FEA3AB0E4510}">
      <dgm:prSet/>
      <dgm:spPr/>
      <dgm:t>
        <a:bodyPr/>
        <a:lstStyle/>
        <a:p>
          <a:endParaRPr lang="en-US"/>
        </a:p>
      </dgm:t>
    </dgm:pt>
    <dgm:pt modelId="{9283656F-4999-47AF-AD5A-B91B89D410F9}" type="sibTrans" cxnId="{77128AC7-81DB-4B02-8816-FEA3AB0E4510}">
      <dgm:prSet/>
      <dgm:spPr/>
      <dgm:t>
        <a:bodyPr/>
        <a:lstStyle/>
        <a:p>
          <a:endParaRPr lang="en-US"/>
        </a:p>
      </dgm:t>
    </dgm:pt>
    <dgm:pt modelId="{5F02FFF8-0896-4192-B087-EF5D812CE48A}">
      <dgm:prSet phldr="0"/>
      <dgm:spPr/>
      <dgm:t>
        <a:bodyPr/>
        <a:lstStyle/>
        <a:p>
          <a:pPr rtl="0"/>
          <a:r>
            <a:rPr lang="en-US">
              <a:latin typeface="Avenir Next LT Pro"/>
            </a:rPr>
            <a:t>To obtain better performance  various Machine Learning algorithms were implemented.</a:t>
          </a:r>
        </a:p>
      </dgm:t>
    </dgm:pt>
    <dgm:pt modelId="{63AACDAC-568B-47F3-B5A0-AFAD19D43EF8}" type="parTrans" cxnId="{1B0E32A9-19EB-4485-BCAA-B99A18C6CA59}">
      <dgm:prSet/>
      <dgm:spPr/>
      <dgm:t>
        <a:bodyPr/>
        <a:lstStyle/>
        <a:p>
          <a:endParaRPr lang="en-US"/>
        </a:p>
      </dgm:t>
    </dgm:pt>
    <dgm:pt modelId="{BCF5F575-E47C-44ED-8FA0-B16884127C82}" type="sibTrans" cxnId="{1B0E32A9-19EB-4485-BCAA-B99A18C6CA59}">
      <dgm:prSet/>
      <dgm:spPr/>
      <dgm:t>
        <a:bodyPr/>
        <a:lstStyle/>
        <a:p>
          <a:endParaRPr lang="en-US"/>
        </a:p>
      </dgm:t>
    </dgm:pt>
    <dgm:pt modelId="{29AB4A46-761C-4021-8151-0945950E4191}">
      <dgm:prSet phldr="0"/>
      <dgm:spPr/>
      <dgm:t>
        <a:bodyPr/>
        <a:lstStyle/>
        <a:p>
          <a:r>
            <a:rPr lang="en-US">
              <a:latin typeface="Avenir Next LT Pro"/>
            </a:rPr>
            <a:t> Finalized Random Forest Model with 500 decision tree estimators, as it gave the highest accuracy of 90%</a:t>
          </a:r>
        </a:p>
      </dgm:t>
    </dgm:pt>
    <dgm:pt modelId="{614E8A4F-0569-4D35-861B-6784A9826EC2}" type="parTrans" cxnId="{02C985DC-42EF-450B-AF90-FB3E11D68B83}">
      <dgm:prSet/>
      <dgm:spPr/>
      <dgm:t>
        <a:bodyPr/>
        <a:lstStyle/>
        <a:p>
          <a:endParaRPr lang="en-US"/>
        </a:p>
      </dgm:t>
    </dgm:pt>
    <dgm:pt modelId="{5BBC9399-C920-43B8-A414-7009B585914C}" type="sibTrans" cxnId="{02C985DC-42EF-450B-AF90-FB3E11D68B83}">
      <dgm:prSet/>
      <dgm:spPr/>
      <dgm:t>
        <a:bodyPr/>
        <a:lstStyle/>
        <a:p>
          <a:endParaRPr lang="en-US"/>
        </a:p>
      </dgm:t>
    </dgm:pt>
    <dgm:pt modelId="{C970DEC9-DB54-485B-9560-A304D3402588}" type="pres">
      <dgm:prSet presAssocID="{BFC2F60D-D45F-4D90-B6BA-9E619648C228}" presName="linear" presStyleCnt="0">
        <dgm:presLayoutVars>
          <dgm:animLvl val="lvl"/>
          <dgm:resizeHandles val="exact"/>
        </dgm:presLayoutVars>
      </dgm:prSet>
      <dgm:spPr/>
    </dgm:pt>
    <dgm:pt modelId="{D3EDCE29-D065-4B26-9513-1D8571B37034}" type="pres">
      <dgm:prSet presAssocID="{5919EACD-F192-4DB8-8C17-463DF72702A1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32EFB8FC-8E4A-4992-9AAC-F4966B9AC946}" type="pres">
      <dgm:prSet presAssocID="{9283656F-4999-47AF-AD5A-B91B89D410F9}" presName="spacer" presStyleCnt="0"/>
      <dgm:spPr/>
    </dgm:pt>
    <dgm:pt modelId="{95B2AF4F-06C4-4568-95CB-A62575387B5B}" type="pres">
      <dgm:prSet presAssocID="{3153CB6F-52B3-495D-A308-DCDFEAD6B1D8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7B64836A-6F62-4156-97E1-CC2D83645208}" type="pres">
      <dgm:prSet presAssocID="{EC6CF2C2-D2D2-446D-876F-2B241F7138BE}" presName="spacer" presStyleCnt="0"/>
      <dgm:spPr/>
    </dgm:pt>
    <dgm:pt modelId="{4ACAA9E7-CAFB-4DBE-86A4-3ABB726BC5D6}" type="pres">
      <dgm:prSet presAssocID="{04F3ED31-3F01-447D-97A0-5FAF1E656892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7635617-C6DC-4B8E-AB11-E40BF874868F}" type="pres">
      <dgm:prSet presAssocID="{F5D52C45-F6CC-4288-8CDF-920C48895D88}" presName="spacer" presStyleCnt="0"/>
      <dgm:spPr/>
    </dgm:pt>
    <dgm:pt modelId="{6C2E5686-AAEC-42D9-AB9E-5A238718039C}" type="pres">
      <dgm:prSet presAssocID="{5F02FFF8-0896-4192-B087-EF5D812CE48A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23957A85-C58F-4298-B932-464F184FFC99}" type="pres">
      <dgm:prSet presAssocID="{BCF5F575-E47C-44ED-8FA0-B16884127C82}" presName="spacer" presStyleCnt="0"/>
      <dgm:spPr/>
    </dgm:pt>
    <dgm:pt modelId="{20A657FA-E241-4D03-9516-09160D2FA151}" type="pres">
      <dgm:prSet presAssocID="{29AB4A46-761C-4021-8151-0945950E4191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4B7C5CD4-EBEC-42FF-A3A2-1792A8157205}" type="pres">
      <dgm:prSet presAssocID="{5BBC9399-C920-43B8-A414-7009B585914C}" presName="spacer" presStyleCnt="0"/>
      <dgm:spPr/>
    </dgm:pt>
    <dgm:pt modelId="{37E972F9-2C1F-4BD8-9CDF-2F3087C12D04}" type="pres">
      <dgm:prSet presAssocID="{AA9F9D00-FADB-4546-B655-5B061362D559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6D17FE21-1E66-4F91-AF04-6D543D590077}" srcId="{BFC2F60D-D45F-4D90-B6BA-9E619648C228}" destId="{3153CB6F-52B3-495D-A308-DCDFEAD6B1D8}" srcOrd="1" destOrd="0" parTransId="{C233FC72-2025-4B9D-85BC-3163A1E5D300}" sibTransId="{EC6CF2C2-D2D2-446D-876F-2B241F7138BE}"/>
    <dgm:cxn modelId="{B7921936-8C43-4D87-9990-A4EA61A98985}" type="presOf" srcId="{BFC2F60D-D45F-4D90-B6BA-9E619648C228}" destId="{C970DEC9-DB54-485B-9560-A304D3402588}" srcOrd="0" destOrd="0" presId="urn:microsoft.com/office/officeart/2005/8/layout/vList2"/>
    <dgm:cxn modelId="{148D2F72-5C58-41EE-AFC9-B2831C7B50BD}" type="presOf" srcId="{AA9F9D00-FADB-4546-B655-5B061362D559}" destId="{37E972F9-2C1F-4BD8-9CDF-2F3087C12D04}" srcOrd="0" destOrd="0" presId="urn:microsoft.com/office/officeart/2005/8/layout/vList2"/>
    <dgm:cxn modelId="{98648B52-E279-4AB9-90E4-CDB767453005}" type="presOf" srcId="{29AB4A46-761C-4021-8151-0945950E4191}" destId="{20A657FA-E241-4D03-9516-09160D2FA151}" srcOrd="0" destOrd="0" presId="urn:microsoft.com/office/officeart/2005/8/layout/vList2"/>
    <dgm:cxn modelId="{2470F59B-BF7E-4240-BBAD-59C28A1B9E0A}" srcId="{BFC2F60D-D45F-4D90-B6BA-9E619648C228}" destId="{AA9F9D00-FADB-4546-B655-5B061362D559}" srcOrd="5" destOrd="0" parTransId="{E2EFD4DA-6276-437F-8D3F-17034C0DAFC5}" sibTransId="{3AC57C05-CF21-49A1-8895-0DCDE8A81DA6}"/>
    <dgm:cxn modelId="{E112CE9F-AB2A-4B74-80F1-DB9CFFAC20EF}" type="presOf" srcId="{04F3ED31-3F01-447D-97A0-5FAF1E656892}" destId="{4ACAA9E7-CAFB-4DBE-86A4-3ABB726BC5D6}" srcOrd="0" destOrd="0" presId="urn:microsoft.com/office/officeart/2005/8/layout/vList2"/>
    <dgm:cxn modelId="{D50786A5-5832-4634-8F39-6D1A994E285F}" type="presOf" srcId="{3153CB6F-52B3-495D-A308-DCDFEAD6B1D8}" destId="{95B2AF4F-06C4-4568-95CB-A62575387B5B}" srcOrd="0" destOrd="0" presId="urn:microsoft.com/office/officeart/2005/8/layout/vList2"/>
    <dgm:cxn modelId="{1B0E32A9-19EB-4485-BCAA-B99A18C6CA59}" srcId="{BFC2F60D-D45F-4D90-B6BA-9E619648C228}" destId="{5F02FFF8-0896-4192-B087-EF5D812CE48A}" srcOrd="3" destOrd="0" parTransId="{63AACDAC-568B-47F3-B5A0-AFAD19D43EF8}" sibTransId="{BCF5F575-E47C-44ED-8FA0-B16884127C82}"/>
    <dgm:cxn modelId="{5E6CA0C1-7242-48D1-B98F-3E1C414BE9F4}" type="presOf" srcId="{5919EACD-F192-4DB8-8C17-463DF72702A1}" destId="{D3EDCE29-D065-4B26-9513-1D8571B37034}" srcOrd="0" destOrd="0" presId="urn:microsoft.com/office/officeart/2005/8/layout/vList2"/>
    <dgm:cxn modelId="{77128AC7-81DB-4B02-8816-FEA3AB0E4510}" srcId="{BFC2F60D-D45F-4D90-B6BA-9E619648C228}" destId="{5919EACD-F192-4DB8-8C17-463DF72702A1}" srcOrd="0" destOrd="0" parTransId="{99A2A4D5-32EA-4409-9A15-39B5F11E2476}" sibTransId="{9283656F-4999-47AF-AD5A-B91B89D410F9}"/>
    <dgm:cxn modelId="{E88FFDCD-CFC1-4D8E-9F39-A33BE768961D}" srcId="{BFC2F60D-D45F-4D90-B6BA-9E619648C228}" destId="{04F3ED31-3F01-447D-97A0-5FAF1E656892}" srcOrd="2" destOrd="0" parTransId="{E52B576A-476B-4D7D-B853-D1AE00E5FEE6}" sibTransId="{F5D52C45-F6CC-4288-8CDF-920C48895D88}"/>
    <dgm:cxn modelId="{02C985DC-42EF-450B-AF90-FB3E11D68B83}" srcId="{BFC2F60D-D45F-4D90-B6BA-9E619648C228}" destId="{29AB4A46-761C-4021-8151-0945950E4191}" srcOrd="4" destOrd="0" parTransId="{614E8A4F-0569-4D35-861B-6784A9826EC2}" sibTransId="{5BBC9399-C920-43B8-A414-7009B585914C}"/>
    <dgm:cxn modelId="{5F8B3FF6-391E-40F4-A377-AEC87099F1DA}" type="presOf" srcId="{5F02FFF8-0896-4192-B087-EF5D812CE48A}" destId="{6C2E5686-AAEC-42D9-AB9E-5A238718039C}" srcOrd="0" destOrd="0" presId="urn:microsoft.com/office/officeart/2005/8/layout/vList2"/>
    <dgm:cxn modelId="{457C0252-D5CC-465C-B7C3-4F6E027EB63F}" type="presParOf" srcId="{C970DEC9-DB54-485B-9560-A304D3402588}" destId="{D3EDCE29-D065-4B26-9513-1D8571B37034}" srcOrd="0" destOrd="0" presId="urn:microsoft.com/office/officeart/2005/8/layout/vList2"/>
    <dgm:cxn modelId="{809575BB-16F8-4070-A3AE-C7ED936C1B9C}" type="presParOf" srcId="{C970DEC9-DB54-485B-9560-A304D3402588}" destId="{32EFB8FC-8E4A-4992-9AAC-F4966B9AC946}" srcOrd="1" destOrd="0" presId="urn:microsoft.com/office/officeart/2005/8/layout/vList2"/>
    <dgm:cxn modelId="{012BFD41-839E-4F67-A265-FB0D58F13F99}" type="presParOf" srcId="{C970DEC9-DB54-485B-9560-A304D3402588}" destId="{95B2AF4F-06C4-4568-95CB-A62575387B5B}" srcOrd="2" destOrd="0" presId="urn:microsoft.com/office/officeart/2005/8/layout/vList2"/>
    <dgm:cxn modelId="{B6637459-5959-449A-A57F-EA08A9F645A2}" type="presParOf" srcId="{C970DEC9-DB54-485B-9560-A304D3402588}" destId="{7B64836A-6F62-4156-97E1-CC2D83645208}" srcOrd="3" destOrd="0" presId="urn:microsoft.com/office/officeart/2005/8/layout/vList2"/>
    <dgm:cxn modelId="{D702168D-94B3-4FA9-87FB-BD336772CB92}" type="presParOf" srcId="{C970DEC9-DB54-485B-9560-A304D3402588}" destId="{4ACAA9E7-CAFB-4DBE-86A4-3ABB726BC5D6}" srcOrd="4" destOrd="0" presId="urn:microsoft.com/office/officeart/2005/8/layout/vList2"/>
    <dgm:cxn modelId="{0A0246AE-FB36-485F-A834-413E6F32BB83}" type="presParOf" srcId="{C970DEC9-DB54-485B-9560-A304D3402588}" destId="{D7635617-C6DC-4B8E-AB11-E40BF874868F}" srcOrd="5" destOrd="0" presId="urn:microsoft.com/office/officeart/2005/8/layout/vList2"/>
    <dgm:cxn modelId="{79717BFD-1F03-492F-B0FD-D0D664D67491}" type="presParOf" srcId="{C970DEC9-DB54-485B-9560-A304D3402588}" destId="{6C2E5686-AAEC-42D9-AB9E-5A238718039C}" srcOrd="6" destOrd="0" presId="urn:microsoft.com/office/officeart/2005/8/layout/vList2"/>
    <dgm:cxn modelId="{45797381-A3B8-45CA-8F77-493226262025}" type="presParOf" srcId="{C970DEC9-DB54-485B-9560-A304D3402588}" destId="{23957A85-C58F-4298-B932-464F184FFC99}" srcOrd="7" destOrd="0" presId="urn:microsoft.com/office/officeart/2005/8/layout/vList2"/>
    <dgm:cxn modelId="{CDA470FF-F8B3-4B22-9C10-85914A55DCC4}" type="presParOf" srcId="{C970DEC9-DB54-485B-9560-A304D3402588}" destId="{20A657FA-E241-4D03-9516-09160D2FA151}" srcOrd="8" destOrd="0" presId="urn:microsoft.com/office/officeart/2005/8/layout/vList2"/>
    <dgm:cxn modelId="{521DE9B1-BB65-4051-B7B1-AC7FB53E56A8}" type="presParOf" srcId="{C970DEC9-DB54-485B-9560-A304D3402588}" destId="{4B7C5CD4-EBEC-42FF-A3A2-1792A8157205}" srcOrd="9" destOrd="0" presId="urn:microsoft.com/office/officeart/2005/8/layout/vList2"/>
    <dgm:cxn modelId="{F88584D8-8EDC-4ECC-AB7F-5EBEEC8ED336}" type="presParOf" srcId="{C970DEC9-DB54-485B-9560-A304D3402588}" destId="{37E972F9-2C1F-4BD8-9CDF-2F3087C12D04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33ECB37-7570-4FC1-B6FF-5D21BCC0B923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E346C8-B094-46B0-A8EF-A3D3A152603D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rgbClr val="36393B"/>
              </a:solidFill>
              <a:latin typeface="Avenir Next LT Pro"/>
              <a:cs typeface="Arial"/>
            </a:rPr>
            <a:t>We can incorporate advanced techniques, such as deep learning and natural language processing, to capture subjective factors and sentiment analysis from property descriptions and reviews. </a:t>
          </a:r>
        </a:p>
      </dgm:t>
    </dgm:pt>
    <dgm:pt modelId="{4C14AA15-00DB-4DA0-AF3D-25BED7340DC3}" type="parTrans" cxnId="{9861E120-7D8F-4D1D-AD31-6DF2F2196D12}">
      <dgm:prSet/>
      <dgm:spPr/>
    </dgm:pt>
    <dgm:pt modelId="{FECB8A50-DB72-49D1-BBB5-87A19BE1EF02}" type="sibTrans" cxnId="{9861E120-7D8F-4D1D-AD31-6DF2F2196D12}">
      <dgm:prSet/>
      <dgm:spPr/>
      <dgm:t>
        <a:bodyPr/>
        <a:lstStyle/>
        <a:p>
          <a:endParaRPr lang="en-US"/>
        </a:p>
      </dgm:t>
    </dgm:pt>
    <dgm:pt modelId="{41BC8EAE-05C9-438E-926F-5B16C785FA67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rgbClr val="36393B"/>
              </a:solidFill>
              <a:latin typeface="Avenir Next LT Pro"/>
              <a:cs typeface="Arial"/>
            </a:rPr>
            <a:t>We can enhance the user interface with interactive visualizations, personalized recommendations, and market trends analysis to offer users a more immersive and informative experience. </a:t>
          </a:r>
        </a:p>
      </dgm:t>
    </dgm:pt>
    <dgm:pt modelId="{FFD32FB7-876D-4D95-A0BB-1249B9267F3A}" type="parTrans" cxnId="{A1F5AE4B-B45E-48FB-81E5-E9502F511069}">
      <dgm:prSet/>
      <dgm:spPr/>
    </dgm:pt>
    <dgm:pt modelId="{35F2C3AC-CEF9-4ABC-B8ED-8BAD4DE1ADAB}" type="sibTrans" cxnId="{A1F5AE4B-B45E-48FB-81E5-E9502F511069}">
      <dgm:prSet/>
      <dgm:spPr/>
    </dgm:pt>
    <dgm:pt modelId="{9280B0CF-EB70-4085-8BC3-BE5D51B5B65B}" type="pres">
      <dgm:prSet presAssocID="{733ECB37-7570-4FC1-B6FF-5D21BCC0B923}" presName="root" presStyleCnt="0">
        <dgm:presLayoutVars>
          <dgm:dir/>
          <dgm:resizeHandles val="exact"/>
        </dgm:presLayoutVars>
      </dgm:prSet>
      <dgm:spPr/>
    </dgm:pt>
    <dgm:pt modelId="{2CB10BCD-BB87-4F3C-98C2-7309D3BE201E}" type="pres">
      <dgm:prSet presAssocID="{03E346C8-B094-46B0-A8EF-A3D3A152603D}" presName="compNode" presStyleCnt="0"/>
      <dgm:spPr/>
    </dgm:pt>
    <dgm:pt modelId="{B83A8EB7-0B6B-476C-98FF-BE00D3D577D6}" type="pres">
      <dgm:prSet presAssocID="{03E346C8-B094-46B0-A8EF-A3D3A152603D}" presName="bgRect" presStyleLbl="bgShp" presStyleIdx="0" presStyleCnt="2"/>
      <dgm:spPr/>
    </dgm:pt>
    <dgm:pt modelId="{E7516497-79DB-4D0F-8376-BF890FBFA9EB}" type="pres">
      <dgm:prSet presAssocID="{03E346C8-B094-46B0-A8EF-A3D3A152603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B760F3E-D775-464D-9E82-DC25E9F9EDED}" type="pres">
      <dgm:prSet presAssocID="{03E346C8-B094-46B0-A8EF-A3D3A152603D}" presName="spaceRect" presStyleCnt="0"/>
      <dgm:spPr/>
    </dgm:pt>
    <dgm:pt modelId="{C22A69B1-70D2-406E-85F5-ECFCDF89C1AF}" type="pres">
      <dgm:prSet presAssocID="{03E346C8-B094-46B0-A8EF-A3D3A152603D}" presName="parTx" presStyleLbl="revTx" presStyleIdx="0" presStyleCnt="2">
        <dgm:presLayoutVars>
          <dgm:chMax val="0"/>
          <dgm:chPref val="0"/>
        </dgm:presLayoutVars>
      </dgm:prSet>
      <dgm:spPr/>
    </dgm:pt>
    <dgm:pt modelId="{3B1528F0-6A08-4A66-88C5-8B889F1B48C2}" type="pres">
      <dgm:prSet presAssocID="{FECB8A50-DB72-49D1-BBB5-87A19BE1EF02}" presName="sibTrans" presStyleCnt="0"/>
      <dgm:spPr/>
    </dgm:pt>
    <dgm:pt modelId="{C9FEF1D5-1979-4E33-8271-9322CAAF1C61}" type="pres">
      <dgm:prSet presAssocID="{41BC8EAE-05C9-438E-926F-5B16C785FA67}" presName="compNode" presStyleCnt="0"/>
      <dgm:spPr/>
    </dgm:pt>
    <dgm:pt modelId="{9AB4A3C0-AC98-453F-A5C8-30083772FB2A}" type="pres">
      <dgm:prSet presAssocID="{41BC8EAE-05C9-438E-926F-5B16C785FA67}" presName="bgRect" presStyleLbl="bgShp" presStyleIdx="1" presStyleCnt="2"/>
      <dgm:spPr/>
    </dgm:pt>
    <dgm:pt modelId="{1E146C8E-4E47-4ACE-A160-BAA237F66F02}" type="pres">
      <dgm:prSet presAssocID="{41BC8EAE-05C9-438E-926F-5B16C785FA6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irtual RealityHeadset"/>
        </a:ext>
      </dgm:extLst>
    </dgm:pt>
    <dgm:pt modelId="{18E17ADC-8D2A-46A3-BB26-BF28C3E7DA70}" type="pres">
      <dgm:prSet presAssocID="{41BC8EAE-05C9-438E-926F-5B16C785FA67}" presName="spaceRect" presStyleCnt="0"/>
      <dgm:spPr/>
    </dgm:pt>
    <dgm:pt modelId="{E7788BC4-33BE-401C-8311-C044B6B24346}" type="pres">
      <dgm:prSet presAssocID="{41BC8EAE-05C9-438E-926F-5B16C785FA6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9861E120-7D8F-4D1D-AD31-6DF2F2196D12}" srcId="{733ECB37-7570-4FC1-B6FF-5D21BCC0B923}" destId="{03E346C8-B094-46B0-A8EF-A3D3A152603D}" srcOrd="0" destOrd="0" parTransId="{4C14AA15-00DB-4DA0-AF3D-25BED7340DC3}" sibTransId="{FECB8A50-DB72-49D1-BBB5-87A19BE1EF02}"/>
    <dgm:cxn modelId="{338B025E-B252-4955-95AF-8ACD5CE526BF}" type="presOf" srcId="{733ECB37-7570-4FC1-B6FF-5D21BCC0B923}" destId="{9280B0CF-EB70-4085-8BC3-BE5D51B5B65B}" srcOrd="0" destOrd="0" presId="urn:microsoft.com/office/officeart/2018/2/layout/IconVerticalSolidList"/>
    <dgm:cxn modelId="{A1F5AE4B-B45E-48FB-81E5-E9502F511069}" srcId="{733ECB37-7570-4FC1-B6FF-5D21BCC0B923}" destId="{41BC8EAE-05C9-438E-926F-5B16C785FA67}" srcOrd="1" destOrd="0" parTransId="{FFD32FB7-876D-4D95-A0BB-1249B9267F3A}" sibTransId="{35F2C3AC-CEF9-4ABC-B8ED-8BAD4DE1ADAB}"/>
    <dgm:cxn modelId="{17FEC76B-7C6E-475C-9C8E-30D27D12F79D}" type="presOf" srcId="{41BC8EAE-05C9-438E-926F-5B16C785FA67}" destId="{E7788BC4-33BE-401C-8311-C044B6B24346}" srcOrd="0" destOrd="0" presId="urn:microsoft.com/office/officeart/2018/2/layout/IconVerticalSolidList"/>
    <dgm:cxn modelId="{E559BA75-8D67-45F4-8B71-AEBC36B3C6F6}" type="presOf" srcId="{03E346C8-B094-46B0-A8EF-A3D3A152603D}" destId="{C22A69B1-70D2-406E-85F5-ECFCDF89C1AF}" srcOrd="0" destOrd="0" presId="urn:microsoft.com/office/officeart/2018/2/layout/IconVerticalSolidList"/>
    <dgm:cxn modelId="{8489C58D-F811-4368-BA3E-5C8DE89D7D82}" type="presParOf" srcId="{9280B0CF-EB70-4085-8BC3-BE5D51B5B65B}" destId="{2CB10BCD-BB87-4F3C-98C2-7309D3BE201E}" srcOrd="0" destOrd="0" presId="urn:microsoft.com/office/officeart/2018/2/layout/IconVerticalSolidList"/>
    <dgm:cxn modelId="{F915A179-3446-49B1-B271-8A7011EA6581}" type="presParOf" srcId="{2CB10BCD-BB87-4F3C-98C2-7309D3BE201E}" destId="{B83A8EB7-0B6B-476C-98FF-BE00D3D577D6}" srcOrd="0" destOrd="0" presId="urn:microsoft.com/office/officeart/2018/2/layout/IconVerticalSolidList"/>
    <dgm:cxn modelId="{0DF668AC-4760-4953-A3ED-15052A3F87BB}" type="presParOf" srcId="{2CB10BCD-BB87-4F3C-98C2-7309D3BE201E}" destId="{E7516497-79DB-4D0F-8376-BF890FBFA9EB}" srcOrd="1" destOrd="0" presId="urn:microsoft.com/office/officeart/2018/2/layout/IconVerticalSolidList"/>
    <dgm:cxn modelId="{A127254E-23DD-4BEA-A58D-994FDB110685}" type="presParOf" srcId="{2CB10BCD-BB87-4F3C-98C2-7309D3BE201E}" destId="{4B760F3E-D775-464D-9E82-DC25E9F9EDED}" srcOrd="2" destOrd="0" presId="urn:microsoft.com/office/officeart/2018/2/layout/IconVerticalSolidList"/>
    <dgm:cxn modelId="{5D93F7DB-3B2C-4442-AA6C-0000CE668E8B}" type="presParOf" srcId="{2CB10BCD-BB87-4F3C-98C2-7309D3BE201E}" destId="{C22A69B1-70D2-406E-85F5-ECFCDF89C1AF}" srcOrd="3" destOrd="0" presId="urn:microsoft.com/office/officeart/2018/2/layout/IconVerticalSolidList"/>
    <dgm:cxn modelId="{8C9FD37C-5330-4D0F-A0D9-2CD9BA6CF818}" type="presParOf" srcId="{9280B0CF-EB70-4085-8BC3-BE5D51B5B65B}" destId="{3B1528F0-6A08-4A66-88C5-8B889F1B48C2}" srcOrd="1" destOrd="0" presId="urn:microsoft.com/office/officeart/2018/2/layout/IconVerticalSolidList"/>
    <dgm:cxn modelId="{CD10044E-F40F-4689-8B3D-1DDC6B7698B7}" type="presParOf" srcId="{9280B0CF-EB70-4085-8BC3-BE5D51B5B65B}" destId="{C9FEF1D5-1979-4E33-8271-9322CAAF1C61}" srcOrd="2" destOrd="0" presId="urn:microsoft.com/office/officeart/2018/2/layout/IconVerticalSolidList"/>
    <dgm:cxn modelId="{6AF5F233-408F-4D11-AA19-8780B0547ABD}" type="presParOf" srcId="{C9FEF1D5-1979-4E33-8271-9322CAAF1C61}" destId="{9AB4A3C0-AC98-453F-A5C8-30083772FB2A}" srcOrd="0" destOrd="0" presId="urn:microsoft.com/office/officeart/2018/2/layout/IconVerticalSolidList"/>
    <dgm:cxn modelId="{12AA1D76-8FCF-43F3-A354-5AEB62B0F3DF}" type="presParOf" srcId="{C9FEF1D5-1979-4E33-8271-9322CAAF1C61}" destId="{1E146C8E-4E47-4ACE-A160-BAA237F66F02}" srcOrd="1" destOrd="0" presId="urn:microsoft.com/office/officeart/2018/2/layout/IconVerticalSolidList"/>
    <dgm:cxn modelId="{15115981-5F83-4548-9F5F-ABC50F233EF6}" type="presParOf" srcId="{C9FEF1D5-1979-4E33-8271-9322CAAF1C61}" destId="{18E17ADC-8D2A-46A3-BB26-BF28C3E7DA70}" srcOrd="2" destOrd="0" presId="urn:microsoft.com/office/officeart/2018/2/layout/IconVerticalSolidList"/>
    <dgm:cxn modelId="{2559FD1F-C394-45DC-A768-B98E8F233C54}" type="presParOf" srcId="{C9FEF1D5-1979-4E33-8271-9322CAAF1C61}" destId="{E7788BC4-33BE-401C-8311-C044B6B2434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3BD1FA-E931-4752-9758-6727125552C1}">
      <dsp:nvSpPr>
        <dsp:cNvPr id="0" name=""/>
        <dsp:cNvSpPr/>
      </dsp:nvSpPr>
      <dsp:spPr>
        <a:xfrm>
          <a:off x="0" y="45348"/>
          <a:ext cx="4572000" cy="11486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solidFill>
                <a:schemeClr val="bg1"/>
              </a:solidFill>
              <a:latin typeface="Avenir Next LT Pro"/>
              <a:ea typeface="Calibri"/>
              <a:cs typeface="Calibri"/>
            </a:rPr>
            <a:t>Objective: Equip buyers and sellers with accurate price insights.</a:t>
          </a:r>
          <a:endParaRPr lang="en-US" sz="2100" kern="1200">
            <a:solidFill>
              <a:schemeClr val="bg1"/>
            </a:solidFill>
            <a:latin typeface="Avenir Next LT Pro"/>
          </a:endParaRPr>
        </a:p>
      </dsp:txBody>
      <dsp:txXfrm>
        <a:off x="56072" y="101420"/>
        <a:ext cx="4459856" cy="1036503"/>
      </dsp:txXfrm>
    </dsp:sp>
    <dsp:sp modelId="{A2113E87-FEB9-4449-B24D-D4E20E987829}">
      <dsp:nvSpPr>
        <dsp:cNvPr id="0" name=""/>
        <dsp:cNvSpPr/>
      </dsp:nvSpPr>
      <dsp:spPr>
        <a:xfrm>
          <a:off x="0" y="1254476"/>
          <a:ext cx="4572000" cy="11486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solidFill>
                <a:schemeClr val="bg1"/>
              </a:solidFill>
              <a:latin typeface="Avenir Next LT Pro"/>
            </a:rPr>
            <a:t>Dynamic market makes accurate</a:t>
          </a:r>
          <a:r>
            <a:rPr lang="en-US" sz="2100" b="0" kern="1200">
              <a:solidFill>
                <a:schemeClr val="bg1"/>
              </a:solidFill>
              <a:latin typeface="Avenir Next LT Pro"/>
            </a:rPr>
            <a:t> price prediction difficult.</a:t>
          </a:r>
        </a:p>
      </dsp:txBody>
      <dsp:txXfrm>
        <a:off x="56072" y="1310548"/>
        <a:ext cx="4459856" cy="1036503"/>
      </dsp:txXfrm>
    </dsp:sp>
    <dsp:sp modelId="{B1EC2356-730B-436E-B05B-0A5427B25F7D}">
      <dsp:nvSpPr>
        <dsp:cNvPr id="0" name=""/>
        <dsp:cNvSpPr/>
      </dsp:nvSpPr>
      <dsp:spPr>
        <a:xfrm>
          <a:off x="0" y="2463603"/>
          <a:ext cx="4572000" cy="11486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solidFill>
                <a:schemeClr val="bg1"/>
              </a:solidFill>
              <a:latin typeface="Avenir Next LT Pro"/>
            </a:rPr>
            <a:t>Need for a model that uses detailed parameters (e.g., location, size) for precise estimations.</a:t>
          </a:r>
        </a:p>
      </dsp:txBody>
      <dsp:txXfrm>
        <a:off x="56072" y="2519675"/>
        <a:ext cx="4459856" cy="10365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EDCE29-D065-4B26-9513-1D8571B37034}">
      <dsp:nvSpPr>
        <dsp:cNvPr id="0" name=""/>
        <dsp:cNvSpPr/>
      </dsp:nvSpPr>
      <dsp:spPr>
        <a:xfrm>
          <a:off x="0" y="929071"/>
          <a:ext cx="6984189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Avenir Next LT Pro"/>
            </a:rPr>
            <a:t>Successfully deployed the Interface to the </a:t>
          </a:r>
          <a:r>
            <a:rPr lang="en-US" sz="1700" kern="1200" err="1">
              <a:latin typeface="Avenir Next LT Pro"/>
            </a:rPr>
            <a:t>Streamlit</a:t>
          </a:r>
          <a:r>
            <a:rPr lang="en-US" sz="1700" kern="1200">
              <a:latin typeface="Avenir Next LT Pro"/>
            </a:rPr>
            <a:t> Cloud using </a:t>
          </a:r>
          <a:r>
            <a:rPr lang="en-US" sz="1700" kern="1200" err="1">
              <a:latin typeface="Avenir Next LT Pro"/>
            </a:rPr>
            <a:t>Streamlit</a:t>
          </a:r>
          <a:r>
            <a:rPr lang="en-US" sz="1700" kern="1200">
              <a:latin typeface="Avenir Next LT Pro"/>
            </a:rPr>
            <a:t> application in Python.</a:t>
          </a:r>
        </a:p>
      </dsp:txBody>
      <dsp:txXfrm>
        <a:off x="33012" y="962083"/>
        <a:ext cx="6918165" cy="610236"/>
      </dsp:txXfrm>
    </dsp:sp>
    <dsp:sp modelId="{95B2AF4F-06C4-4568-95CB-A62575387B5B}">
      <dsp:nvSpPr>
        <dsp:cNvPr id="0" name=""/>
        <dsp:cNvSpPr/>
      </dsp:nvSpPr>
      <dsp:spPr>
        <a:xfrm>
          <a:off x="0" y="1654290"/>
          <a:ext cx="6984189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err="1">
              <a:latin typeface="Avenir Next LT Pro"/>
            </a:rPr>
            <a:t>StandardScaler</a:t>
          </a:r>
          <a:r>
            <a:rPr lang="en-US" sz="1700" kern="1200">
              <a:latin typeface="Avenir Next LT Pro"/>
            </a:rPr>
            <a:t> was implemented to scale the numerical variables.</a:t>
          </a:r>
        </a:p>
      </dsp:txBody>
      <dsp:txXfrm>
        <a:off x="33012" y="1687302"/>
        <a:ext cx="6918165" cy="610236"/>
      </dsp:txXfrm>
    </dsp:sp>
    <dsp:sp modelId="{4ACAA9E7-CAFB-4DBE-86A4-3ABB726BC5D6}">
      <dsp:nvSpPr>
        <dsp:cNvPr id="0" name=""/>
        <dsp:cNvSpPr/>
      </dsp:nvSpPr>
      <dsp:spPr>
        <a:xfrm>
          <a:off x="0" y="2379510"/>
          <a:ext cx="6984189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err="1">
              <a:latin typeface="Avenir Next LT Pro"/>
            </a:rPr>
            <a:t>OneHotEncoder</a:t>
          </a:r>
          <a:r>
            <a:rPr lang="en-US" sz="1700" kern="1200">
              <a:latin typeface="Avenir Next LT Pro"/>
            </a:rPr>
            <a:t>, </a:t>
          </a:r>
          <a:r>
            <a:rPr lang="en-US" sz="1700" kern="1200" err="1">
              <a:latin typeface="Avenir Next LT Pro"/>
            </a:rPr>
            <a:t>OrdinalEncoder</a:t>
          </a:r>
          <a:r>
            <a:rPr lang="en-US" sz="1700" kern="1200">
              <a:latin typeface="Avenir Next LT Pro"/>
            </a:rPr>
            <a:t> were implemented to create dummy variables for categorical variables.</a:t>
          </a:r>
        </a:p>
      </dsp:txBody>
      <dsp:txXfrm>
        <a:off x="33012" y="2412522"/>
        <a:ext cx="6918165" cy="610236"/>
      </dsp:txXfrm>
    </dsp:sp>
    <dsp:sp modelId="{6C2E5686-AAEC-42D9-AB9E-5A238718039C}">
      <dsp:nvSpPr>
        <dsp:cNvPr id="0" name=""/>
        <dsp:cNvSpPr/>
      </dsp:nvSpPr>
      <dsp:spPr>
        <a:xfrm>
          <a:off x="0" y="3104731"/>
          <a:ext cx="6984189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Avenir Next LT Pro"/>
            </a:rPr>
            <a:t>To obtain better performance  various Machine Learning algorithms were implemented.</a:t>
          </a:r>
        </a:p>
      </dsp:txBody>
      <dsp:txXfrm>
        <a:off x="33012" y="3137743"/>
        <a:ext cx="6918165" cy="610236"/>
      </dsp:txXfrm>
    </dsp:sp>
    <dsp:sp modelId="{20A657FA-E241-4D03-9516-09160D2FA151}">
      <dsp:nvSpPr>
        <dsp:cNvPr id="0" name=""/>
        <dsp:cNvSpPr/>
      </dsp:nvSpPr>
      <dsp:spPr>
        <a:xfrm>
          <a:off x="0" y="3829951"/>
          <a:ext cx="6984189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Avenir Next LT Pro"/>
            </a:rPr>
            <a:t> Finalized Random Forest Model with 500 decision tree estimators, as it gave the highest accuracy of 90%</a:t>
          </a:r>
        </a:p>
      </dsp:txBody>
      <dsp:txXfrm>
        <a:off x="33012" y="3862963"/>
        <a:ext cx="6918165" cy="610236"/>
      </dsp:txXfrm>
    </dsp:sp>
    <dsp:sp modelId="{37E972F9-2C1F-4BD8-9CDF-2F3087C12D04}">
      <dsp:nvSpPr>
        <dsp:cNvPr id="0" name=""/>
        <dsp:cNvSpPr/>
      </dsp:nvSpPr>
      <dsp:spPr>
        <a:xfrm>
          <a:off x="0" y="4555171"/>
          <a:ext cx="6984189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Avenir Next LT Pro"/>
            </a:rPr>
            <a:t> Hyperparameter tuning was also successfully implemented.</a:t>
          </a:r>
        </a:p>
      </dsp:txBody>
      <dsp:txXfrm>
        <a:off x="33012" y="4588183"/>
        <a:ext cx="6918165" cy="610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3A8EB7-0B6B-476C-98FF-BE00D3D577D6}">
      <dsp:nvSpPr>
        <dsp:cNvPr id="0" name=""/>
        <dsp:cNvSpPr/>
      </dsp:nvSpPr>
      <dsp:spPr>
        <a:xfrm>
          <a:off x="0" y="627773"/>
          <a:ext cx="8853714" cy="115896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516497-79DB-4D0F-8376-BF890FBFA9EB}">
      <dsp:nvSpPr>
        <dsp:cNvPr id="0" name=""/>
        <dsp:cNvSpPr/>
      </dsp:nvSpPr>
      <dsp:spPr>
        <a:xfrm>
          <a:off x="350587" y="888540"/>
          <a:ext cx="637431" cy="63743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2A69B1-70D2-406E-85F5-ECFCDF89C1AF}">
      <dsp:nvSpPr>
        <dsp:cNvPr id="0" name=""/>
        <dsp:cNvSpPr/>
      </dsp:nvSpPr>
      <dsp:spPr>
        <a:xfrm>
          <a:off x="1338605" y="627773"/>
          <a:ext cx="7515108" cy="1158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57" tIns="122657" rIns="122657" bIns="12265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rgbClr val="36393B"/>
              </a:solidFill>
              <a:latin typeface="Avenir Next LT Pro"/>
              <a:cs typeface="Arial"/>
            </a:rPr>
            <a:t>We can incorporate advanced techniques, such as deep learning and natural language processing, to capture subjective factors and sentiment analysis from property descriptions and reviews. </a:t>
          </a:r>
        </a:p>
      </dsp:txBody>
      <dsp:txXfrm>
        <a:off x="1338605" y="627773"/>
        <a:ext cx="7515108" cy="1158965"/>
      </dsp:txXfrm>
    </dsp:sp>
    <dsp:sp modelId="{9AB4A3C0-AC98-453F-A5C8-30083772FB2A}">
      <dsp:nvSpPr>
        <dsp:cNvPr id="0" name=""/>
        <dsp:cNvSpPr/>
      </dsp:nvSpPr>
      <dsp:spPr>
        <a:xfrm>
          <a:off x="0" y="2076480"/>
          <a:ext cx="8853714" cy="115896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146C8E-4E47-4ACE-A160-BAA237F66F02}">
      <dsp:nvSpPr>
        <dsp:cNvPr id="0" name=""/>
        <dsp:cNvSpPr/>
      </dsp:nvSpPr>
      <dsp:spPr>
        <a:xfrm>
          <a:off x="350587" y="2337247"/>
          <a:ext cx="637431" cy="63743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788BC4-33BE-401C-8311-C044B6B24346}">
      <dsp:nvSpPr>
        <dsp:cNvPr id="0" name=""/>
        <dsp:cNvSpPr/>
      </dsp:nvSpPr>
      <dsp:spPr>
        <a:xfrm>
          <a:off x="1338605" y="2076480"/>
          <a:ext cx="7515108" cy="1158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57" tIns="122657" rIns="122657" bIns="12265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rgbClr val="36393B"/>
              </a:solidFill>
              <a:latin typeface="Avenir Next LT Pro"/>
              <a:cs typeface="Arial"/>
            </a:rPr>
            <a:t>We can enhance the user interface with interactive visualizations, personalized recommendations, and market trends analysis to offer users a more immersive and informative experience. </a:t>
          </a:r>
        </a:p>
      </dsp:txBody>
      <dsp:txXfrm>
        <a:off x="1338605" y="2076480"/>
        <a:ext cx="7515108" cy="11589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18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34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6.wdp"/><Relationship Id="rId7" Type="http://schemas.microsoft.com/office/2007/relationships/hdphoto" Target="../media/hdphoto8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microsoft.com/office/2007/relationships/hdphoto" Target="../media/hdphoto7.wdp"/><Relationship Id="rId10" Type="http://schemas.openxmlformats.org/officeDocument/2006/relationships/image" Target="../media/image10.jpeg"/><Relationship Id="rId4" Type="http://schemas.openxmlformats.org/officeDocument/2006/relationships/image" Target="../media/image7.png"/><Relationship Id="rId9" Type="http://schemas.microsoft.com/office/2007/relationships/hdphoto" Target="../media/hdphoto9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0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625" y="720617"/>
            <a:ext cx="7424022" cy="3427502"/>
          </a:xfrm>
        </p:spPr>
        <p:txBody>
          <a:bodyPr/>
          <a:lstStyle/>
          <a:p>
            <a:r>
              <a:rPr lang="en-US"/>
              <a:t>REAL ESTATE PRICE PREDICTION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7625" y="2435943"/>
            <a:ext cx="7414940" cy="57832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b="1"/>
              <a:t>group 2:</a:t>
            </a:r>
          </a:p>
          <a:p>
            <a:r>
              <a:rPr lang="en-US" sz="1200" b="1"/>
              <a:t>Bharath </a:t>
            </a:r>
            <a:r>
              <a:rPr lang="en-US" sz="1200" b="1" err="1"/>
              <a:t>Marturu</a:t>
            </a:r>
            <a:endParaRPr lang="en-US" sz="1200" b="1"/>
          </a:p>
          <a:p>
            <a:r>
              <a:rPr lang="en-US" sz="1200" b="1"/>
              <a:t>Kavya </a:t>
            </a:r>
            <a:r>
              <a:rPr lang="en-US" sz="1200" b="1" err="1"/>
              <a:t>mannava</a:t>
            </a:r>
            <a:endParaRPr lang="en-US" sz="1200" b="1"/>
          </a:p>
          <a:p>
            <a:r>
              <a:rPr lang="en-US" sz="1200" b="1"/>
              <a:t>Kowsalya </a:t>
            </a:r>
            <a:r>
              <a:rPr lang="en-US" sz="1200" b="1" err="1"/>
              <a:t>muralidharan</a:t>
            </a:r>
            <a:endParaRPr lang="en-US" sz="1200" b="1"/>
          </a:p>
          <a:p>
            <a:r>
              <a:rPr lang="en-US" sz="1200" b="1">
                <a:ea typeface="+mn-lt"/>
                <a:cs typeface="+mn-lt"/>
              </a:rPr>
              <a:t>SHIVANAND REDDY PULAKANTI</a:t>
            </a:r>
          </a:p>
          <a:p>
            <a:r>
              <a:rPr lang="en-US" sz="1200" b="1"/>
              <a:t>Shivani </a:t>
            </a:r>
            <a:r>
              <a:rPr lang="en-US" sz="1200" b="1" err="1"/>
              <a:t>bommidi</a:t>
            </a:r>
            <a:endParaRPr lang="en-US" sz="1200" b="1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994664"/>
            <a:ext cx="5744335" cy="979204"/>
          </a:xfrm>
        </p:spPr>
        <p:txBody>
          <a:bodyPr/>
          <a:lstStyle/>
          <a:p>
            <a:r>
              <a:rPr lang="en-US"/>
              <a:t>Future work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F16C697-2A60-37ED-37CA-4535B03EB0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7453695"/>
              </p:ext>
            </p:extLst>
          </p:nvPr>
        </p:nvGraphicFramePr>
        <p:xfrm>
          <a:off x="846667" y="1866295"/>
          <a:ext cx="8853714" cy="3863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2940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287" y="2199741"/>
            <a:ext cx="5985159" cy="1594507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C921613-A2A4-672F-8CE1-64641C51E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MEET OUR 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A1D41D-0857-3138-ACC8-642FAC688F7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0326" y="4046885"/>
            <a:ext cx="1621599" cy="1131274"/>
          </a:xfrm>
        </p:spPr>
        <p:txBody>
          <a:bodyPr vert="horz" wrap="square" lIns="118872" tIns="365760" rIns="0" bIns="0" rtlCol="0" anchor="ctr">
            <a:noAutofit/>
          </a:bodyPr>
          <a:lstStyle/>
          <a:p>
            <a:r>
              <a:rPr lang="en-US" sz="1600"/>
              <a:t>Bharath </a:t>
            </a:r>
            <a:r>
              <a:rPr lang="en-US" sz="1600" err="1"/>
              <a:t>Marturu</a:t>
            </a:r>
            <a:endParaRPr lang="en-US" sz="1600"/>
          </a:p>
          <a:p>
            <a:endParaRPr lang="en-US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E965E90D-D692-724C-5D50-9041F3568A5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054539" y="4034790"/>
            <a:ext cx="1633694" cy="1131274"/>
          </a:xfrm>
        </p:spPr>
        <p:txBody>
          <a:bodyPr vert="horz" wrap="square" lIns="118872" tIns="365760" rIns="0" bIns="0" rtlCol="0" anchor="t">
            <a:noAutofit/>
          </a:bodyPr>
          <a:lstStyle/>
          <a:p>
            <a:r>
              <a:rPr lang="en-US" sz="1600"/>
              <a:t>Kavya Mannava </a:t>
            </a:r>
            <a:endParaRPr lang="en-US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BDEDB8D2-6724-7574-F062-862481DC114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80806" y="4046885"/>
            <a:ext cx="1621598" cy="1131274"/>
          </a:xfrm>
        </p:spPr>
        <p:txBody>
          <a:bodyPr vert="horz" wrap="square" lIns="118872" tIns="365760" rIns="0" bIns="0" rtlCol="0" anchor="t">
            <a:noAutofit/>
          </a:bodyPr>
          <a:lstStyle/>
          <a:p>
            <a:r>
              <a:rPr lang="en-US" sz="1600"/>
              <a:t>Kowsalya Muralidharan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27C90AAD-C082-CC55-4767-F006C7019210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557729" y="4046885"/>
            <a:ext cx="1621599" cy="1131274"/>
          </a:xfrm>
        </p:spPr>
        <p:txBody>
          <a:bodyPr vert="horz" wrap="square" lIns="118872" tIns="365760" rIns="0" bIns="0" rtlCol="0" anchor="t">
            <a:noAutofit/>
          </a:bodyPr>
          <a:lstStyle/>
          <a:p>
            <a:r>
              <a:rPr lang="en-US" sz="1600"/>
              <a:t>Shivanand Reddy </a:t>
            </a:r>
            <a:r>
              <a:rPr lang="en-US" sz="1600" err="1"/>
              <a:t>Pulakanti</a:t>
            </a:r>
            <a:endParaRPr lang="en-US" sz="1600"/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B7C966D4-C0C9-F9AA-B8C0-3770EAC247CE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24" name="Picture Placeholder 23" descr="A person with long hair wearing a suit&#10;&#10;Description automatically generated">
            <a:extLst>
              <a:ext uri="{FF2B5EF4-FFF2-40B4-BE49-F238E27FC236}">
                <a16:creationId xmlns:a16="http://schemas.microsoft.com/office/drawing/2014/main" id="{16B7850B-DE23-F65C-FD50-452D46033D30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2000"/>
                    </a14:imgEffect>
                  </a14:imgLayer>
                </a14:imgProps>
              </a:ext>
            </a:extLst>
          </a:blip>
          <a:srcRect l="2140" r="2140"/>
          <a:stretch/>
        </p:blipFill>
        <p:spPr>
          <a:xfrm>
            <a:off x="3054350" y="1770063"/>
            <a:ext cx="1633538" cy="1706562"/>
          </a:xfrm>
        </p:spPr>
      </p:pic>
      <p:pic>
        <p:nvPicPr>
          <p:cNvPr id="25" name="Picture Placeholder 24" descr="A person in a suit standing in front of a brick wall&#10;&#10;Description automatically generated">
            <a:extLst>
              <a:ext uri="{FF2B5EF4-FFF2-40B4-BE49-F238E27FC236}">
                <a16:creationId xmlns:a16="http://schemas.microsoft.com/office/drawing/2014/main" id="{2BD90DDE-1598-218C-3973-66035AFBDB15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88000"/>
                    </a14:imgEffect>
                  </a14:imgLayer>
                </a14:imgProps>
              </a:ext>
            </a:extLst>
          </a:blip>
          <a:srcRect l="14000" t="19085" r="16766" b="444"/>
          <a:stretch/>
        </p:blipFill>
        <p:spPr>
          <a:xfrm>
            <a:off x="5388883" y="1772860"/>
            <a:ext cx="1499647" cy="1724588"/>
          </a:xfrm>
        </p:spPr>
      </p:pic>
      <p:pic>
        <p:nvPicPr>
          <p:cNvPr id="26" name="Picture Placeholder 25" descr="A person with a beard and mustache&#10;&#10;Description automatically generated">
            <a:extLst>
              <a:ext uri="{FF2B5EF4-FFF2-40B4-BE49-F238E27FC236}">
                <a16:creationId xmlns:a16="http://schemas.microsoft.com/office/drawing/2014/main" id="{6E736056-390C-4EAD-3B03-1E8D3BDEC327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88000"/>
                    </a14:imgEffect>
                  </a14:imgLayer>
                </a14:imgProps>
              </a:ext>
            </a:extLst>
          </a:blip>
          <a:srcRect l="1519" r="1519"/>
          <a:stretch/>
        </p:blipFill>
        <p:spPr>
          <a:xfrm>
            <a:off x="7558088" y="1769458"/>
            <a:ext cx="1620837" cy="1720018"/>
          </a:xfrm>
        </p:spPr>
      </p:pic>
      <p:sp>
        <p:nvSpPr>
          <p:cNvPr id="23" name="Text Placeholder 57">
            <a:extLst>
              <a:ext uri="{FF2B5EF4-FFF2-40B4-BE49-F238E27FC236}">
                <a16:creationId xmlns:a16="http://schemas.microsoft.com/office/drawing/2014/main" id="{19B591ED-3009-A89B-9244-C99E299406E8}"/>
              </a:ext>
            </a:extLst>
          </p:cNvPr>
          <p:cNvSpPr txBox="1">
            <a:spLocks/>
          </p:cNvSpPr>
          <p:nvPr/>
        </p:nvSpPr>
        <p:spPr>
          <a:xfrm>
            <a:off x="9754224" y="4029952"/>
            <a:ext cx="1621599" cy="113127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vert="horz" wrap="square" lIns="118872" tIns="36576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1800" b="1" i="0" kern="1200" spc="2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/>
              <a:t>Shivani </a:t>
            </a:r>
            <a:r>
              <a:rPr lang="en-US" sz="1600" err="1"/>
              <a:t>Bommidi</a:t>
            </a:r>
          </a:p>
        </p:txBody>
      </p:sp>
      <p:pic>
        <p:nvPicPr>
          <p:cNvPr id="28" name="Picture 27" descr="A person in a suit&#10;&#10;Description automatically generated">
            <a:extLst>
              <a:ext uri="{FF2B5EF4-FFF2-40B4-BE49-F238E27FC236}">
                <a16:creationId xmlns:a16="http://schemas.microsoft.com/office/drawing/2014/main" id="{44AE260E-2E74-0819-1BCC-58425FC29EF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92000"/>
                    </a14:imgEffect>
                  </a14:imgLayer>
                </a14:imgProps>
              </a:ext>
            </a:extLst>
          </a:blip>
          <a:srcRect l="7310" t="10956" r="12232" b="11791"/>
          <a:stretch/>
        </p:blipFill>
        <p:spPr>
          <a:xfrm>
            <a:off x="852778" y="1759576"/>
            <a:ext cx="1625055" cy="1708780"/>
          </a:xfrm>
          <a:prstGeom prst="rect">
            <a:avLst/>
          </a:prstGeom>
        </p:spPr>
      </p:pic>
      <p:pic>
        <p:nvPicPr>
          <p:cNvPr id="31" name="Picture Placeholder 30" descr="A person in a blue suit&#10;&#10;Description automatically generated">
            <a:extLst>
              <a:ext uri="{FF2B5EF4-FFF2-40B4-BE49-F238E27FC236}">
                <a16:creationId xmlns:a16="http://schemas.microsoft.com/office/drawing/2014/main" id="{BF3A2AF6-8D17-ABA3-410C-6F365090251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0"/>
          <a:srcRect l="26539" t="10845" r="32065" b="55918"/>
          <a:stretch/>
        </p:blipFill>
        <p:spPr>
          <a:xfrm>
            <a:off x="9786803" y="1778696"/>
            <a:ext cx="1598661" cy="1699952"/>
          </a:xfrm>
        </p:spPr>
      </p:pic>
    </p:spTree>
    <p:extLst>
      <p:ext uri="{BB962C8B-B14F-4D97-AF65-F5344CB8AC3E}">
        <p14:creationId xmlns:p14="http://schemas.microsoft.com/office/powerpoint/2010/main" val="1263127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9859" y="884981"/>
            <a:ext cx="4860121" cy="1122274"/>
          </a:xfrm>
        </p:spPr>
        <p:txBody>
          <a:bodyPr/>
          <a:lstStyle/>
          <a:p>
            <a:r>
              <a:rPr lang="en-US"/>
              <a:t>AGENDA</a:t>
            </a:r>
            <a:endParaRPr lang="en-US" b="0"/>
          </a:p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15" name="Picture Placeholder 14" descr="City with solid fill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75100" y="2090460"/>
            <a:ext cx="3271838" cy="3271838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1067" y="2002895"/>
            <a:ext cx="4375150" cy="389106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000" cap="all">
                <a:ea typeface="+mn-lt"/>
                <a:cs typeface="+mn-lt"/>
              </a:rPr>
              <a:t>INTRODUCTION </a:t>
            </a:r>
            <a:endParaRPr lang="en-US" sz="2000">
              <a:ea typeface="+mn-lt"/>
              <a:cs typeface="+mn-lt"/>
            </a:endParaRPr>
          </a:p>
          <a:p>
            <a:r>
              <a:rPr lang="en-US" sz="2000" cap="all">
                <a:ea typeface="+mn-lt"/>
                <a:cs typeface="+mn-lt"/>
              </a:rPr>
              <a:t>MOTIVATION</a:t>
            </a:r>
            <a:endParaRPr lang="en-US" sz="2000">
              <a:ea typeface="+mn-lt"/>
              <a:cs typeface="+mn-lt"/>
            </a:endParaRPr>
          </a:p>
          <a:p>
            <a:r>
              <a:rPr lang="en-US" sz="2000" cap="all">
                <a:ea typeface="+mn-lt"/>
                <a:cs typeface="+mn-lt"/>
              </a:rPr>
              <a:t>SYSTEM DESIGN</a:t>
            </a:r>
            <a:endParaRPr lang="en-US" sz="2000">
              <a:ea typeface="+mn-lt"/>
              <a:cs typeface="+mn-lt"/>
            </a:endParaRPr>
          </a:p>
          <a:p>
            <a:r>
              <a:rPr lang="en-US" sz="2000" cap="all">
                <a:ea typeface="+mn-lt"/>
                <a:cs typeface="+mn-lt"/>
              </a:rPr>
              <a:t>TECHNOLOGY</a:t>
            </a:r>
            <a:endParaRPr lang="en-US" sz="2000">
              <a:ea typeface="+mn-lt"/>
              <a:cs typeface="+mn-lt"/>
            </a:endParaRPr>
          </a:p>
          <a:p>
            <a:r>
              <a:rPr lang="en-US" sz="2000" cap="all">
                <a:ea typeface="+mn-lt"/>
                <a:cs typeface="+mn-lt"/>
              </a:rPr>
              <a:t>DEMO</a:t>
            </a:r>
            <a:endParaRPr lang="en-US" sz="2000">
              <a:ea typeface="+mn-lt"/>
              <a:cs typeface="+mn-lt"/>
            </a:endParaRPr>
          </a:p>
          <a:p>
            <a:r>
              <a:rPr lang="en-US" sz="2000" cap="all">
                <a:ea typeface="+mn-lt"/>
                <a:cs typeface="+mn-lt"/>
              </a:rPr>
              <a:t>FUTURE WORK</a:t>
            </a:r>
            <a:endParaRPr lang="en-US" sz="2000">
              <a:ea typeface="+mn-lt"/>
              <a:cs typeface="+mn-lt"/>
            </a:endParaRPr>
          </a:p>
          <a:p>
            <a:endParaRPr lang="en-US" sz="2000">
              <a:ea typeface="+mn-lt"/>
              <a:cs typeface="+mn-lt"/>
            </a:endParaRPr>
          </a:p>
          <a:p>
            <a:endParaRPr lang="en-US" sz="2000">
              <a:ea typeface="+mn-lt"/>
              <a:cs typeface="+mn-lt"/>
            </a:endParaRPr>
          </a:p>
          <a:p>
            <a:pPr algn="just"/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18465" y="6419607"/>
            <a:ext cx="579419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253" y="878735"/>
            <a:ext cx="5297334" cy="1128519"/>
          </a:xfrm>
        </p:spPr>
        <p:txBody>
          <a:bodyPr/>
          <a:lstStyle/>
          <a:p>
            <a:r>
              <a:rPr lang="en-US"/>
              <a:t>INTRODUCTION</a:t>
            </a:r>
          </a:p>
        </p:txBody>
      </p:sp>
      <p:pic>
        <p:nvPicPr>
          <p:cNvPr id="15" name="Picture Placeholder 14" descr="City with solid fill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75100" y="2090460"/>
            <a:ext cx="3271838" cy="3271838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6182" y="2002895"/>
            <a:ext cx="4550035" cy="389106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In a dynamic and complex market such as Delhi, accurately forecasting property prices is crucial for informed decision-making. This system utilizes advanced machine learning algorithms to analyze historical data, market trends, and various parameters, providing stakeholders with reliable insights for navigating the vibrant real estate landscape.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87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991" y="278041"/>
            <a:ext cx="6034216" cy="1439604"/>
          </a:xfrm>
        </p:spPr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D804311-4BCB-0120-70D0-F6E4A29BB0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7466232"/>
              </p:ext>
            </p:extLst>
          </p:nvPr>
        </p:nvGraphicFramePr>
        <p:xfrm>
          <a:off x="6144381" y="2374296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99" y="601481"/>
            <a:ext cx="10122632" cy="652054"/>
          </a:xfrm>
        </p:spPr>
        <p:txBody>
          <a:bodyPr/>
          <a:lstStyle/>
          <a:p>
            <a:r>
              <a:rPr lang="en-US"/>
              <a:t>System design</a:t>
            </a:r>
          </a:p>
        </p:txBody>
      </p:sp>
      <p:pic>
        <p:nvPicPr>
          <p:cNvPr id="44" name="Content Placeholder 43" descr="A diagram of a model development&#10;&#10;Description automatically generated">
            <a:extLst>
              <a:ext uri="{FF2B5EF4-FFF2-40B4-BE49-F238E27FC236}">
                <a16:creationId xmlns:a16="http://schemas.microsoft.com/office/drawing/2014/main" id="{D156E4EC-2D74-F98A-8B72-68AF14DD5E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14961" y="1382169"/>
            <a:ext cx="7869868" cy="5038386"/>
          </a:xfrm>
        </p:spPr>
      </p:pic>
    </p:spTree>
    <p:extLst>
      <p:ext uri="{BB962C8B-B14F-4D97-AF65-F5344CB8AC3E}">
        <p14:creationId xmlns:p14="http://schemas.microsoft.com/office/powerpoint/2010/main" val="2646176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4524" y="-371693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cs typeface="+mj-cs"/>
              </a:rPr>
              <a:t>technology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E0DDD5A-26C9-DA3A-2022-95D0803944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03" r="40520" b="-6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2C418010-8C5C-D3F0-B0BC-54C59EB3A7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5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052978" y="6356350"/>
            <a:ext cx="130082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09A01C0A-2BB6-49E7-91A3-DCB9F9F59583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7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2A3FCDB-E401-CA7D-C552-ED39C21A38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0478507"/>
              </p:ext>
            </p:extLst>
          </p:nvPr>
        </p:nvGraphicFramePr>
        <p:xfrm>
          <a:off x="5002240" y="1041324"/>
          <a:ext cx="6984189" cy="6160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3200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4" name="Picture 3" descr="A screenshot of a black and white website&#10;&#10;Description automatically generated">
            <a:extLst>
              <a:ext uri="{FF2B5EF4-FFF2-40B4-BE49-F238E27FC236}">
                <a16:creationId xmlns:a16="http://schemas.microsoft.com/office/drawing/2014/main" id="{898F780A-0C3A-AB89-CB4C-BA960B0259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54000"/>
                    </a14:imgEffect>
                  </a14:imgLayer>
                </a14:imgProps>
              </a:ext>
            </a:extLst>
          </a:blip>
          <a:srcRect t="21335" b="-188"/>
          <a:stretch/>
        </p:blipFill>
        <p:spPr>
          <a:xfrm>
            <a:off x="1562970" y="1708751"/>
            <a:ext cx="8819718" cy="4857928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B689656A-BDA6-4677-885D-803C6E67A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9940" y="515108"/>
            <a:ext cx="6251110" cy="894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cs typeface="+mj-cs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1349" y="3167134"/>
            <a:ext cx="5744335" cy="979204"/>
          </a:xfrm>
        </p:spPr>
        <p:txBody>
          <a:bodyPr/>
          <a:lstStyle/>
          <a:p>
            <a:r>
              <a:rPr lang="en-US" sz="6000"/>
              <a:t>demo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595455"/>
            <a:ext cx="2121408" cy="2121408"/>
          </a:xfrm>
        </p:spPr>
        <p:txBody>
          <a:bodyPr/>
          <a:lstStyle/>
          <a:p>
            <a:endParaRPr lang="en-US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42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287</Words>
  <Application>Microsoft Office PowerPoint</Application>
  <PresentationFormat>Widescreen</PresentationFormat>
  <Paragraphs>55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Avenir Next LT Pro</vt:lpstr>
      <vt:lpstr>Calibri</vt:lpstr>
      <vt:lpstr>Office Theme</vt:lpstr>
      <vt:lpstr>REAL ESTATE PRICE PREDICTION</vt:lpstr>
      <vt:lpstr>MEET OUR TEAM</vt:lpstr>
      <vt:lpstr>AGENDA </vt:lpstr>
      <vt:lpstr>INTRODUCTION</vt:lpstr>
      <vt:lpstr>motivation</vt:lpstr>
      <vt:lpstr>System design</vt:lpstr>
      <vt:lpstr>technology</vt:lpstr>
      <vt:lpstr>technology</vt:lpstr>
      <vt:lpstr>demo</vt:lpstr>
      <vt:lpstr>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pulakanti shivanand</dc:creator>
  <cp:lastModifiedBy>Pulakanti, Shivanand Reddy (pulakasy)</cp:lastModifiedBy>
  <cp:revision>2</cp:revision>
  <dcterms:created xsi:type="dcterms:W3CDTF">2024-04-16T19:14:43Z</dcterms:created>
  <dcterms:modified xsi:type="dcterms:W3CDTF">2024-04-17T23:43:06Z</dcterms:modified>
</cp:coreProperties>
</file>

<file path=docProps/thumbnail.jpeg>
</file>